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5"/>
  </p:sldMasterIdLst>
  <p:notesMasterIdLst>
    <p:notesMasterId r:id="rId40"/>
  </p:notesMasterIdLst>
  <p:handoutMasterIdLst>
    <p:handoutMasterId r:id="rId41"/>
  </p:handoutMasterIdLst>
  <p:sldIdLst>
    <p:sldId id="301" r:id="rId6"/>
    <p:sldId id="302" r:id="rId7"/>
    <p:sldId id="303" r:id="rId8"/>
    <p:sldId id="393" r:id="rId9"/>
    <p:sldId id="413" r:id="rId10"/>
    <p:sldId id="414" r:id="rId11"/>
    <p:sldId id="415" r:id="rId12"/>
    <p:sldId id="416" r:id="rId13"/>
    <p:sldId id="417" r:id="rId14"/>
    <p:sldId id="418" r:id="rId15"/>
    <p:sldId id="391" r:id="rId16"/>
    <p:sldId id="399" r:id="rId17"/>
    <p:sldId id="421" r:id="rId18"/>
    <p:sldId id="420" r:id="rId19"/>
    <p:sldId id="409" r:id="rId20"/>
    <p:sldId id="424" r:id="rId21"/>
    <p:sldId id="419" r:id="rId22"/>
    <p:sldId id="425" r:id="rId23"/>
    <p:sldId id="426" r:id="rId24"/>
    <p:sldId id="427" r:id="rId25"/>
    <p:sldId id="428" r:id="rId26"/>
    <p:sldId id="429" r:id="rId27"/>
    <p:sldId id="430" r:id="rId28"/>
    <p:sldId id="431" r:id="rId29"/>
    <p:sldId id="432" r:id="rId30"/>
    <p:sldId id="433" r:id="rId31"/>
    <p:sldId id="434" r:id="rId32"/>
    <p:sldId id="435" r:id="rId33"/>
    <p:sldId id="436" r:id="rId34"/>
    <p:sldId id="437" r:id="rId35"/>
    <p:sldId id="438" r:id="rId36"/>
    <p:sldId id="439" r:id="rId37"/>
    <p:sldId id="441" r:id="rId38"/>
    <p:sldId id="440" r:id="rId39"/>
  </p:sldIdLst>
  <p:sldSz cx="9144000" cy="6858000" type="screen4x3"/>
  <p:notesSz cx="6946900" cy="9220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4">
          <p15:clr>
            <a:srgbClr val="A4A3A4"/>
          </p15:clr>
        </p15:guide>
        <p15:guide id="2" pos="218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47D"/>
    <a:srgbClr val="006600"/>
    <a:srgbClr val="336600"/>
    <a:srgbClr val="003300"/>
    <a:srgbClr val="808000"/>
    <a:srgbClr val="FF3300"/>
    <a:srgbClr val="E9E4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53" autoAdjust="0"/>
    <p:restoredTop sz="94675" autoAdjust="0"/>
  </p:normalViewPr>
  <p:slideViewPr>
    <p:cSldViewPr>
      <p:cViewPr varScale="1">
        <p:scale>
          <a:sx n="99" d="100"/>
          <a:sy n="99" d="100"/>
        </p:scale>
        <p:origin x="199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3" d="100"/>
          <a:sy n="93" d="100"/>
        </p:scale>
        <p:origin x="-2934" y="-102"/>
      </p:cViewPr>
      <p:guideLst>
        <p:guide orient="horz" pos="2904"/>
        <p:guide pos="218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presProps" Target="pres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microsoft.com/office/2016/11/relationships/changesInfo" Target="changesInfos/changesInfo1.xml"/><Relationship Id="rId20" Type="http://schemas.openxmlformats.org/officeDocument/2006/relationships/slide" Target="slides/slide15.xml"/><Relationship Id="rId41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ich GySgt Joseph M" userId="94b352b5-af22-473c-90c4-ff8c165eba37" providerId="ADAL" clId="{D8CDDE08-33AD-4196-8AC0-85A8FBB286D5}"/>
    <pc:docChg chg="mod modMainMaster">
      <pc:chgData name="Stich GySgt Joseph M" userId="94b352b5-af22-473c-90c4-ff8c165eba37" providerId="ADAL" clId="{D8CDDE08-33AD-4196-8AC0-85A8FBB286D5}" dt="2026-02-20T18:30:22.762" v="1" actId="33475"/>
      <pc:docMkLst>
        <pc:docMk/>
      </pc:docMkLst>
      <pc:sldMasterChg chg="addSp mod">
        <pc:chgData name="Stich GySgt Joseph M" userId="94b352b5-af22-473c-90c4-ff8c165eba37" providerId="ADAL" clId="{D8CDDE08-33AD-4196-8AC0-85A8FBB286D5}" dt="2026-02-20T18:30:22.760" v="0" actId="33475"/>
        <pc:sldMasterMkLst>
          <pc:docMk/>
          <pc:sldMasterMk cId="0" sldId="2147483649"/>
        </pc:sldMasterMkLst>
        <pc:spChg chg="add">
          <ac:chgData name="Stich GySgt Joseph M" userId="94b352b5-af22-473c-90c4-ff8c165eba37" providerId="ADAL" clId="{D8CDDE08-33AD-4196-8AC0-85A8FBB286D5}" dt="2026-02-20T18:30:22.760" v="0" actId="33475"/>
          <ac:spMkLst>
            <pc:docMk/>
            <pc:sldMasterMk cId="0" sldId="2147483649"/>
            <ac:spMk id="3" creationId="{67F92637-6058-C48B-BAC0-992664D78DF6}"/>
          </ac:spMkLst>
        </pc:spChg>
      </pc:sldMasterChg>
    </pc:docChg>
  </pc:docChgLst>
  <pc:docChgLst>
    <pc:chgData name="Brown Sgt Arkel J" userId="S::arkel.j.brown.mil@usmc.mil::d2e2b63f-e969-48e5-9e3b-71073d34f959" providerId="AD" clId="Web-{307A4300-8182-4BB8-788E-4971B3EFE1C0}"/>
    <pc:docChg chg="modSld">
      <pc:chgData name="Brown Sgt Arkel J" userId="S::arkel.j.brown.mil@usmc.mil::d2e2b63f-e969-48e5-9e3b-71073d34f959" providerId="AD" clId="Web-{307A4300-8182-4BB8-788E-4971B3EFE1C0}" dt="2025-08-27T15:58:55.164" v="0"/>
      <pc:docMkLst>
        <pc:docMk/>
      </pc:docMkLst>
      <pc:sldChg chg="delSp">
        <pc:chgData name="Brown Sgt Arkel J" userId="S::arkel.j.brown.mil@usmc.mil::d2e2b63f-e969-48e5-9e3b-71073d34f959" providerId="AD" clId="Web-{307A4300-8182-4BB8-788E-4971B3EFE1C0}" dt="2025-08-27T15:58:55.164" v="0"/>
        <pc:sldMkLst>
          <pc:docMk/>
          <pc:sldMk cId="0" sldId="30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>
            <a:extLst>
              <a:ext uri="{FF2B5EF4-FFF2-40B4-BE49-F238E27FC236}">
                <a16:creationId xmlns:a16="http://schemas.microsoft.com/office/drawing/2014/main" id="{7C34DCE2-BF84-DCDC-4DA2-B3287ADFA9B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1027">
            <a:extLst>
              <a:ext uri="{FF2B5EF4-FFF2-40B4-BE49-F238E27FC236}">
                <a16:creationId xmlns:a16="http://schemas.microsoft.com/office/drawing/2014/main" id="{66EC28F9-27C5-2FCC-2857-8509C40E6EF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5413" y="0"/>
            <a:ext cx="3011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algn="r"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1028">
            <a:extLst>
              <a:ext uri="{FF2B5EF4-FFF2-40B4-BE49-F238E27FC236}">
                <a16:creationId xmlns:a16="http://schemas.microsoft.com/office/drawing/2014/main" id="{B837FF1D-BF78-14BC-C8DD-03996D965A5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9825"/>
            <a:ext cx="30114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1029">
            <a:extLst>
              <a:ext uri="{FF2B5EF4-FFF2-40B4-BE49-F238E27FC236}">
                <a16:creationId xmlns:a16="http://schemas.microsoft.com/office/drawing/2014/main" id="{CC109261-B5B5-3967-2C78-4C9DF572288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5413" y="8759825"/>
            <a:ext cx="30114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A52E28BF-7443-4FB8-99B9-8F3783D35B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1B1EC7D1-EF31-78E2-CD7D-AF4464D4752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29E8C254-E661-DC2B-1962-7FCE33EEE90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35413" y="0"/>
            <a:ext cx="3011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algn="r"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8" name="Rectangle 4">
            <a:extLst>
              <a:ext uri="{FF2B5EF4-FFF2-40B4-BE49-F238E27FC236}">
                <a16:creationId xmlns:a16="http://schemas.microsoft.com/office/drawing/2014/main" id="{5C0D3AE4-CBD2-8CAD-B9DC-B0BD4BA3E7B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8400" y="690563"/>
            <a:ext cx="4611688" cy="3459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AA9BBCE2-39A0-E923-4075-0DEDDE47EBE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4379913"/>
            <a:ext cx="50927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074E5BE8-E073-14F4-1171-4BFFE69412F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9825"/>
            <a:ext cx="30114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BC85D3A9-B72E-D12B-B674-1333C417E97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5413" y="8759825"/>
            <a:ext cx="30114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C2619053-B3A7-44D7-A940-E5901EA3E4A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9C096702-43EC-43FB-29D9-D11C757ACF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F467CA1-8BB6-4A3B-9D88-FECB9FB9E7D4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F3A60530-0BD3-B360-D1C5-89CFB493F4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8400" y="690563"/>
            <a:ext cx="4610100" cy="3459162"/>
          </a:xfrm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5860ACD4-7513-1101-36AD-7822872C4B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1F25664-DA2E-5349-153A-A48A6E4070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B9A51AA-1EFE-51D4-AB24-DC0DE4F2D2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DDC1211-6D38-F7E9-3D8C-046B65EC9A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80CD9A-DB5A-4034-B736-E35C2EFDBA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0484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153DBEE-B4BF-3A8A-FCB1-F081B991B5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C86F2A0-678A-3A63-3925-6F8132CACB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0668F1B-3C4E-D3CA-C6F9-2753D4CD1C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7F50F6-5C81-4A07-ACB7-81152CB213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8689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80B5CFD-E4DE-69BB-645A-EBE9EE4CCA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7AF1A21-4327-F3AD-FACA-41A7782F98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B823ABC-853A-658F-2726-1FA38B7E8C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9B8E8D-C9DA-43CE-9EAD-3AE6BC490D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0629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3562C22-BB8F-B8DD-CA6C-8769B0E791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09B1EB0-F03D-BFD9-407D-CEF1E3BD68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B3E1163-C76E-1C7A-289C-C1EDE068C9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F2A172-8D3D-4F7B-A253-4190DED6C1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6888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B7281B8-CC8A-7FB5-96E2-ED22A641B0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EB15B6D-87C8-9F6B-217F-7A1C67FC0A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8EA58E6-E62E-E243-3001-0544CE4F53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64FEFF-5394-41A7-BAA8-CEF7101694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4478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048A9BA-179D-CA57-A6B3-1D501563DA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EBA248-9581-E6A7-C9A9-3A1984C7EB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EC6163-07FA-1436-BE26-D07C6AA949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481D0F-CFA4-41BC-AA21-6B6A55D38E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1551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9E38534-BA84-0968-F6FF-87E8A01629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AC33959-F2B0-C588-9B7C-827D19F310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4107F98-C0B8-CF3C-E92A-80BAF7C54F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0C18C9-D112-4C48-9DBB-83E1A9CD3E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7808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B73E6D6-52C3-819F-FD76-FCDC868AAB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8B0809A-B420-5169-7BFA-F1872F2FB9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E007F5A-5A68-C0CF-0721-80C83E6E1B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E73203-9AF0-4A10-8DEC-085A4E4222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6936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58E64B84-9F8E-1182-65F7-F0191AC352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D7E3F39-C885-C87D-BD88-DD2310C302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EF77166-7A2B-CDF2-226B-C94F13434D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35D92A-223A-499A-A7CB-0ED15313EE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3344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7FF336-17BE-BD6E-CBFD-DE3F87760C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9A82C9-8835-4DAC-CC46-1A59B43799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846093-B0B8-60A2-6843-A3C312775A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9A7F90-9377-4473-A044-8F62AE3C73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4069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3B763D-0AE1-C19D-1AE7-A4A6A4476B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765759-AFD3-4A33-137E-CECA263324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5A287B-08BF-DC15-92CC-DB1E775546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B206A3-E232-4ECE-8801-72B2F58D67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4448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1EABC9E-D7CF-CE77-C5FD-1004E61C93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C24625EA-6E30-2564-623A-32B0FC1384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0420" name="Rectangle 4">
            <a:extLst>
              <a:ext uri="{FF2B5EF4-FFF2-40B4-BE49-F238E27FC236}">
                <a16:creationId xmlns:a16="http://schemas.microsoft.com/office/drawing/2014/main" id="{437DFE35-49EB-ED7D-8C86-EB8A6895A34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1" name="Rectangle 5">
            <a:extLst>
              <a:ext uri="{FF2B5EF4-FFF2-40B4-BE49-F238E27FC236}">
                <a16:creationId xmlns:a16="http://schemas.microsoft.com/office/drawing/2014/main" id="{73037DF2-5519-4425-D64A-20727AC9A9E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2" name="Rectangle 6">
            <a:extLst>
              <a:ext uri="{FF2B5EF4-FFF2-40B4-BE49-F238E27FC236}">
                <a16:creationId xmlns:a16="http://schemas.microsoft.com/office/drawing/2014/main" id="{795199A8-B605-2972-3F44-AB0355E6275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E64ED1D-C8AD-49E4-9D77-0A9A681B0E3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CBA57876-9DDA-9D09-9294-9E7BD72807B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3A3A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</a:endParaRPr>
          </a:p>
        </p:txBody>
      </p:sp>
      <p:graphicFrame>
        <p:nvGraphicFramePr>
          <p:cNvPr id="1032" name="Object 8">
            <a:extLst>
              <a:ext uri="{FF2B5EF4-FFF2-40B4-BE49-F238E27FC236}">
                <a16:creationId xmlns:a16="http://schemas.microsoft.com/office/drawing/2014/main" id="{3E126539-FFF9-A025-20DE-20BD07F7EBDF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00200" y="0"/>
          <a:ext cx="6802438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13" imgW="19571429" imgH="19733333" progId="MSPhotoEd.3">
                  <p:embed/>
                </p:oleObj>
              </mc:Choice>
              <mc:Fallback>
                <p:oleObj name="Photo Editor Photo" r:id="rId13" imgW="19571429" imgH="19733333" progId="MSPhotoEd.3">
                  <p:embed/>
                  <p:pic>
                    <p:nvPicPr>
                      <p:cNvPr id="1032" name="Object 8">
                        <a:extLst>
                          <a:ext uri="{FF2B5EF4-FFF2-40B4-BE49-F238E27FC236}">
                            <a16:creationId xmlns:a16="http://schemas.microsoft.com/office/drawing/2014/main" id="{3E126539-FFF9-A025-20DE-20BD07F7EBD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lum bright="82000" contrast="-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0"/>
                        <a:ext cx="6802438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7F92637-6058-C48B-BAC0-992664D78DF6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42100"/>
            <a:ext cx="208121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DISTRIBUTION: DoD COMMUNITY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3">
            <a:extLst>
              <a:ext uri="{FF2B5EF4-FFF2-40B4-BE49-F238E27FC236}">
                <a16:creationId xmlns:a16="http://schemas.microsoft.com/office/drawing/2014/main" id="{E7B1F873-318C-B7AE-5315-295D53EB7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5E01DE06-6808-4F2B-BE7F-8F5D3D43B691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400"/>
          </a:p>
        </p:txBody>
      </p:sp>
      <p:sp>
        <p:nvSpPr>
          <p:cNvPr id="64514" name="Text Box 2">
            <a:extLst>
              <a:ext uri="{FF2B5EF4-FFF2-40B4-BE49-F238E27FC236}">
                <a16:creationId xmlns:a16="http://schemas.microsoft.com/office/drawing/2014/main" id="{983A691D-0F0B-6FF3-74F1-11027067C0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0"/>
            <a:ext cx="86106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800" b="1" dirty="0">
                <a:solidFill>
                  <a:srgbClr val="808000"/>
                </a:solidFill>
                <a:latin typeface="+mj-lt"/>
              </a:rPr>
              <a:t>DELIVER A MCMAP PERIOD OF INSTRUCTION</a:t>
            </a:r>
          </a:p>
          <a:p>
            <a:pPr algn="ctr">
              <a:spcBef>
                <a:spcPct val="50000"/>
              </a:spcBef>
              <a:defRPr/>
            </a:pPr>
            <a:endParaRPr lang="en-US" sz="4800" b="1" dirty="0">
              <a:solidFill>
                <a:srgbClr val="808000"/>
              </a:solidFill>
              <a:latin typeface="+mj-lt"/>
            </a:endParaRPr>
          </a:p>
          <a:p>
            <a:pPr algn="ctr">
              <a:spcBef>
                <a:spcPct val="50000"/>
              </a:spcBef>
              <a:defRPr/>
            </a:pPr>
            <a:endParaRPr lang="en-US" sz="3200" b="1" dirty="0">
              <a:solidFill>
                <a:srgbClr val="808000"/>
              </a:solidFill>
              <a:latin typeface="+mj-lt"/>
            </a:endParaRPr>
          </a:p>
          <a:p>
            <a:pPr algn="ctr"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808000"/>
                </a:solidFill>
                <a:latin typeface="+mj-lt"/>
              </a:rPr>
              <a:t>MAIB1010</a:t>
            </a:r>
            <a:endParaRPr lang="en-US" sz="3200" b="1" i="1" dirty="0">
              <a:solidFill>
                <a:srgbClr val="808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4515" name="Text Box 3">
            <a:extLst>
              <a:ext uri="{FF2B5EF4-FFF2-40B4-BE49-F238E27FC236}">
                <a16:creationId xmlns:a16="http://schemas.microsoft.com/office/drawing/2014/main" id="{F8A3E01B-26D2-ACAD-B399-30472ABAFE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6156325"/>
            <a:ext cx="7810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600" b="1" i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Marine Corps Martial Arts Program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>
            <a:extLst>
              <a:ext uri="{FF2B5EF4-FFF2-40B4-BE49-F238E27FC236}">
                <a16:creationId xmlns:a16="http://schemas.microsoft.com/office/drawing/2014/main" id="{5FC0FD3F-9CC1-2C23-677A-233DA4ABA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63621DDE-8C51-4B54-8A9B-1F37F818B6BD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5EE7184B-432F-57D7-C4D9-225E1839DE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11268" name="Rectangle 2">
            <a:extLst>
              <a:ext uri="{FF2B5EF4-FFF2-40B4-BE49-F238E27FC236}">
                <a16:creationId xmlns:a16="http://schemas.microsoft.com/office/drawing/2014/main" id="{8CE088A4-F152-92D4-E468-BF8B87027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EFFECTIVE COMMUNICATION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6CC47C5-E209-B17C-9939-FED54A031FF7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Facilitation Techniques</a:t>
            </a:r>
          </a:p>
          <a:p>
            <a:pPr eaLnBrk="1" hangingPunct="1">
              <a:defRPr/>
            </a:pPr>
            <a:r>
              <a:rPr lang="en-US" dirty="0"/>
              <a:t>Real World Relevance</a:t>
            </a:r>
          </a:p>
          <a:p>
            <a:pPr eaLnBrk="1" hangingPunct="1">
              <a:defRPr/>
            </a:pPr>
            <a:r>
              <a:rPr lang="en-US" dirty="0"/>
              <a:t>Student Focus</a:t>
            </a:r>
          </a:p>
          <a:p>
            <a:pPr lvl="1" eaLnBrk="1" hangingPunct="1">
              <a:defRPr/>
            </a:pPr>
            <a:r>
              <a:rPr lang="en-US" dirty="0"/>
              <a:t>Direct attention</a:t>
            </a:r>
          </a:p>
          <a:p>
            <a:pPr lvl="1" eaLnBrk="1" hangingPunct="1">
              <a:defRPr/>
            </a:pPr>
            <a:r>
              <a:rPr lang="en-US" dirty="0"/>
              <a:t>Simple to complex</a:t>
            </a:r>
          </a:p>
          <a:p>
            <a:pPr eaLnBrk="1" hangingPunct="1">
              <a:defRPr/>
            </a:pPr>
            <a:r>
              <a:rPr lang="en-US" dirty="0"/>
              <a:t>Control the lesson</a:t>
            </a:r>
          </a:p>
          <a:p>
            <a:pPr eaLnBrk="1" hangingPunct="1">
              <a:defRPr/>
            </a:pPr>
            <a:r>
              <a:rPr lang="en-US" dirty="0"/>
              <a:t>Motivation techniques</a:t>
            </a:r>
          </a:p>
          <a:p>
            <a:pPr eaLnBrk="1" hangingPunct="1">
              <a:defRPr/>
            </a:pPr>
            <a:r>
              <a:rPr lang="en-US" dirty="0"/>
              <a:t>Interaction with students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867ACE6B-0549-9069-34A1-2D7EB75AD7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12291" name="Slide Number Placeholder 5">
            <a:extLst>
              <a:ext uri="{FF2B5EF4-FFF2-40B4-BE49-F238E27FC236}">
                <a16:creationId xmlns:a16="http://schemas.microsoft.com/office/drawing/2014/main" id="{C7F34C89-D175-56AB-B41B-5E7DBCE89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CF80149-557A-46A1-93A8-D8608E4A442E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625028E4-26EA-5225-322F-65A381113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1600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Components of a Lesson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>
            <a:extLst>
              <a:ext uri="{FF2B5EF4-FFF2-40B4-BE49-F238E27FC236}">
                <a16:creationId xmlns:a16="http://schemas.microsoft.com/office/drawing/2014/main" id="{F4C318E4-F6E9-9E10-A987-082AD4AB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8F4B20D-6F94-40A3-903A-A41F95C650D0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C6C3E24C-8C24-9F7F-01B1-ABA0577A7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8493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Introduction</a:t>
            </a:r>
          </a:p>
        </p:txBody>
      </p:sp>
      <p:sp>
        <p:nvSpPr>
          <p:cNvPr id="13316" name="Rectangle 2">
            <a:extLst>
              <a:ext uri="{FF2B5EF4-FFF2-40B4-BE49-F238E27FC236}">
                <a16:creationId xmlns:a16="http://schemas.microsoft.com/office/drawing/2014/main" id="{5CA4BC37-E52D-BDEA-3979-D91E0FDFFF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825" y="28956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COMPONENTS OF A LESSON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>
            <a:extLst>
              <a:ext uri="{FF2B5EF4-FFF2-40B4-BE49-F238E27FC236}">
                <a16:creationId xmlns:a16="http://schemas.microsoft.com/office/drawing/2014/main" id="{5A679D89-B602-E82D-C21B-064FF1ACA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1B1DE531-0BDC-4F8C-B13C-A272202341AA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D836F365-E510-F0E3-44B0-F08D929817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1287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Body / Summery</a:t>
            </a:r>
          </a:p>
        </p:txBody>
      </p:sp>
      <p:sp>
        <p:nvSpPr>
          <p:cNvPr id="14340" name="Rectangle 2">
            <a:extLst>
              <a:ext uri="{FF2B5EF4-FFF2-40B4-BE49-F238E27FC236}">
                <a16:creationId xmlns:a16="http://schemas.microsoft.com/office/drawing/2014/main" id="{171C102E-9881-28F8-ED06-3C50E6C2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COMPONENTS OF A LESSON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DC2EA1D1-2A58-D126-1FD5-720B375E74F3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Present the Introduction</a:t>
            </a:r>
          </a:p>
          <a:p>
            <a:pPr eaLnBrk="1" hangingPunct="1">
              <a:defRPr/>
            </a:pPr>
            <a:r>
              <a:rPr lang="en-US" dirty="0"/>
              <a:t>GOLMEST</a:t>
            </a:r>
          </a:p>
          <a:p>
            <a:pPr lvl="1" eaLnBrk="1" hangingPunct="1">
              <a:defRPr/>
            </a:pPr>
            <a:r>
              <a:rPr lang="en-US" dirty="0"/>
              <a:t>Gain Attention (WIIFM)</a:t>
            </a:r>
          </a:p>
          <a:p>
            <a:pPr lvl="1" eaLnBrk="1" hangingPunct="1">
              <a:defRPr/>
            </a:pPr>
            <a:r>
              <a:rPr lang="en-US" dirty="0"/>
              <a:t>Overview</a:t>
            </a:r>
          </a:p>
          <a:p>
            <a:pPr lvl="1" eaLnBrk="1" hangingPunct="1">
              <a:defRPr/>
            </a:pPr>
            <a:r>
              <a:rPr lang="en-US" dirty="0"/>
              <a:t>Learning Objectives</a:t>
            </a:r>
          </a:p>
          <a:p>
            <a:pPr lvl="1" eaLnBrk="1" hangingPunct="1">
              <a:defRPr/>
            </a:pPr>
            <a:r>
              <a:rPr lang="en-US" dirty="0"/>
              <a:t>Method / Media</a:t>
            </a:r>
          </a:p>
          <a:p>
            <a:pPr lvl="1" eaLnBrk="1" hangingPunct="1">
              <a:defRPr/>
            </a:pPr>
            <a:r>
              <a:rPr lang="en-US" dirty="0"/>
              <a:t>Evaluation</a:t>
            </a:r>
          </a:p>
          <a:p>
            <a:pPr lvl="1" eaLnBrk="1" hangingPunct="1">
              <a:defRPr/>
            </a:pPr>
            <a:r>
              <a:rPr lang="en-US" dirty="0"/>
              <a:t>Safety / Cease Training</a:t>
            </a:r>
          </a:p>
          <a:p>
            <a:pPr lvl="1" eaLnBrk="1" hangingPunct="1">
              <a:defRPr/>
            </a:pPr>
            <a:r>
              <a:rPr lang="en-US" dirty="0"/>
              <a:t>Transition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>
            <a:extLst>
              <a:ext uri="{FF2B5EF4-FFF2-40B4-BE49-F238E27FC236}">
                <a16:creationId xmlns:a16="http://schemas.microsoft.com/office/drawing/2014/main" id="{34159AEC-70AF-68E9-BC94-9EF4ED515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922D3BC-B556-4F5A-8840-EEEF27BE9467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85DCC36F-D3EF-D2BF-06A8-32985D9CA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5175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Break</a:t>
            </a:r>
          </a:p>
        </p:txBody>
      </p:sp>
      <p:sp>
        <p:nvSpPr>
          <p:cNvPr id="15364" name="Rectangle 2">
            <a:extLst>
              <a:ext uri="{FF2B5EF4-FFF2-40B4-BE49-F238E27FC236}">
                <a16:creationId xmlns:a16="http://schemas.microsoft.com/office/drawing/2014/main" id="{686925D7-8089-6CDC-E72B-1588C9679A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COMPONENTS OF A LESSON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7C65C933-BA9D-948F-5FC3-4C7A197BB661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2954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Present the Body</a:t>
            </a:r>
          </a:p>
          <a:p>
            <a:pPr eaLnBrk="1" hangingPunct="1">
              <a:defRPr/>
            </a:pPr>
            <a:r>
              <a:rPr lang="en-US" dirty="0"/>
              <a:t>“Meat and potatoes”</a:t>
            </a:r>
          </a:p>
          <a:p>
            <a:pPr eaLnBrk="1" hangingPunct="1">
              <a:defRPr/>
            </a:pPr>
            <a:r>
              <a:rPr lang="en-US" dirty="0"/>
              <a:t>Main ideas sequenced to flow smoothly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Transitions</a:t>
            </a:r>
          </a:p>
          <a:p>
            <a:pPr eaLnBrk="1" hangingPunct="1">
              <a:defRPr/>
            </a:pPr>
            <a:r>
              <a:rPr lang="en-US" dirty="0"/>
              <a:t>Bridge between main ideas</a:t>
            </a:r>
          </a:p>
          <a:p>
            <a:pPr eaLnBrk="1" hangingPunct="1">
              <a:defRPr/>
            </a:pPr>
            <a:r>
              <a:rPr lang="en-US" dirty="0"/>
              <a:t>Review, probe, introduce (RPI)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Present the Summary</a:t>
            </a:r>
          </a:p>
          <a:p>
            <a:pPr eaLnBrk="1" hangingPunct="1">
              <a:defRPr/>
            </a:pPr>
            <a:r>
              <a:rPr lang="en-US" dirty="0"/>
              <a:t>Review all main ideas</a:t>
            </a:r>
          </a:p>
          <a:p>
            <a:pPr eaLnBrk="1" hangingPunct="1">
              <a:defRPr/>
            </a:pPr>
            <a:r>
              <a:rPr lang="en-US" dirty="0"/>
              <a:t>Provide closure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884D3750-5F71-2715-11D5-2F4BC7B8B9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BREAK</a:t>
            </a:r>
          </a:p>
        </p:txBody>
      </p:sp>
      <p:sp>
        <p:nvSpPr>
          <p:cNvPr id="16387" name="Slide Number Placeholder 5">
            <a:extLst>
              <a:ext uri="{FF2B5EF4-FFF2-40B4-BE49-F238E27FC236}">
                <a16:creationId xmlns:a16="http://schemas.microsoft.com/office/drawing/2014/main" id="{CC2D7E4B-D9DB-1955-463E-CD6C617F6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D13811C-77C5-4D40-B3AE-B45E4BB6E897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E0CF2486-6001-4791-9744-89A5664371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609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Lecture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3422E0DF-AC76-24CE-95F8-35B6D8C8CC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LECTURE</a:t>
            </a:r>
          </a:p>
        </p:txBody>
      </p:sp>
      <p:sp>
        <p:nvSpPr>
          <p:cNvPr id="17411" name="Slide Number Placeholder 5">
            <a:extLst>
              <a:ext uri="{FF2B5EF4-FFF2-40B4-BE49-F238E27FC236}">
                <a16:creationId xmlns:a16="http://schemas.microsoft.com/office/drawing/2014/main" id="{A69851F0-9A9B-4B1E-4197-50FA26BDE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11DCA47-59B0-4D20-B4E8-87DD8DBE266B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27182CDA-7B71-3B2A-5DDE-87BF68876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10445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Formal Lecture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>
            <a:extLst>
              <a:ext uri="{FF2B5EF4-FFF2-40B4-BE49-F238E27FC236}">
                <a16:creationId xmlns:a16="http://schemas.microsoft.com/office/drawing/2014/main" id="{757E9A97-8EA4-0F01-7C35-C5FFFABB5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E11B43A-7132-47E3-A37D-6CFD48B4855B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6766CB19-5C01-8FDD-AEE1-1A4648EE0C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1064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Informal Lecture</a:t>
            </a:r>
          </a:p>
        </p:txBody>
      </p:sp>
      <p:sp>
        <p:nvSpPr>
          <p:cNvPr id="18436" name="Rectangle 2">
            <a:extLst>
              <a:ext uri="{FF2B5EF4-FFF2-40B4-BE49-F238E27FC236}">
                <a16:creationId xmlns:a16="http://schemas.microsoft.com/office/drawing/2014/main" id="{9BE524EE-F07E-CE81-CDA4-777DF542DA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LECTURE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0788F4B7-E21D-0FCB-AB9F-2E78E769F3C0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Formal Lecture</a:t>
            </a:r>
          </a:p>
          <a:p>
            <a:pPr eaLnBrk="1" hangingPunct="1">
              <a:defRPr/>
            </a:pPr>
            <a:r>
              <a:rPr lang="en-US" dirty="0"/>
              <a:t>Large audience (&gt;100)</a:t>
            </a:r>
          </a:p>
          <a:p>
            <a:pPr eaLnBrk="1" hangingPunct="1">
              <a:defRPr/>
            </a:pPr>
            <a:r>
              <a:rPr lang="en-US" dirty="0"/>
              <a:t>Student listening skills</a:t>
            </a:r>
          </a:p>
          <a:p>
            <a:pPr eaLnBrk="1" hangingPunct="1">
              <a:defRPr/>
            </a:pPr>
            <a:r>
              <a:rPr lang="en-US" dirty="0"/>
              <a:t>Instructor knowledge</a:t>
            </a:r>
          </a:p>
          <a:p>
            <a:pPr eaLnBrk="1" hangingPunct="1">
              <a:defRPr/>
            </a:pPr>
            <a:r>
              <a:rPr lang="en-US" dirty="0"/>
              <a:t>Communication skills</a:t>
            </a:r>
          </a:p>
          <a:p>
            <a:pPr eaLnBrk="1" hangingPunct="1">
              <a:defRPr/>
            </a:pPr>
            <a:r>
              <a:rPr lang="en-US" dirty="0"/>
              <a:t>Short and organized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>
            <a:extLst>
              <a:ext uri="{FF2B5EF4-FFF2-40B4-BE49-F238E27FC236}">
                <a16:creationId xmlns:a16="http://schemas.microsoft.com/office/drawing/2014/main" id="{CB19922F-4252-7691-1FD0-0124AACE8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CBFFC89-E238-4B41-8889-9E1EB59D67DF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1334F4C4-B121-5682-C088-33D5E40266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C68EAC2C-FE30-9AA7-4DAD-2BA10F9DDB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LECTURE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9E2531AE-56D5-5898-CE74-2A17AB6F4E1D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Informal Lecture</a:t>
            </a:r>
          </a:p>
          <a:p>
            <a:pPr eaLnBrk="1" hangingPunct="1">
              <a:defRPr/>
            </a:pPr>
            <a:r>
              <a:rPr lang="en-US" dirty="0"/>
              <a:t>Small audience (&lt;100)</a:t>
            </a:r>
          </a:p>
          <a:p>
            <a:pPr eaLnBrk="1" hangingPunct="1">
              <a:defRPr/>
            </a:pPr>
            <a:r>
              <a:rPr lang="en-US" dirty="0"/>
              <a:t>Student interaction</a:t>
            </a:r>
          </a:p>
          <a:p>
            <a:pPr eaLnBrk="1" hangingPunct="1">
              <a:defRPr/>
            </a:pPr>
            <a:r>
              <a:rPr lang="en-US" dirty="0"/>
              <a:t>Use of media</a:t>
            </a:r>
          </a:p>
          <a:p>
            <a:pPr eaLnBrk="1" hangingPunct="1">
              <a:defRPr/>
            </a:pPr>
            <a:r>
              <a:rPr lang="en-US" dirty="0"/>
              <a:t>Instructor knowledge</a:t>
            </a:r>
          </a:p>
          <a:p>
            <a:pPr eaLnBrk="1" hangingPunct="1">
              <a:defRPr/>
            </a:pPr>
            <a:r>
              <a:rPr lang="en-US" dirty="0"/>
              <a:t>Communication skills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BB581CF8-8E74-6AE5-F094-F798C25D8D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20483" name="Slide Number Placeholder 5">
            <a:extLst>
              <a:ext uri="{FF2B5EF4-FFF2-40B4-BE49-F238E27FC236}">
                <a16:creationId xmlns:a16="http://schemas.microsoft.com/office/drawing/2014/main" id="{6ECB9766-C95D-9D12-B940-827AB7A80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5F49453-292B-4705-A58A-53AAFE0C7D0C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81156C99-37A1-5DA4-D931-ED5F9923DC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482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EDIP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D8D4D56-E7D2-B5CE-55B9-09C71FEC46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4800" b="1">
                <a:solidFill>
                  <a:srgbClr val="808000"/>
                </a:solidFill>
              </a:rPr>
              <a:t>OVERVIEW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05F001D9-0B97-E33B-7177-EDE861F9E76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2000" y="1600200"/>
            <a:ext cx="8229600" cy="4191000"/>
          </a:xfrm>
        </p:spPr>
        <p:txBody>
          <a:bodyPr/>
          <a:lstStyle/>
          <a:p>
            <a:pPr eaLnBrk="1" hangingPunct="1"/>
            <a:r>
              <a:rPr lang="en-US" altLang="en-US"/>
              <a:t>Effective Communication</a:t>
            </a:r>
          </a:p>
          <a:p>
            <a:pPr eaLnBrk="1" hangingPunct="1"/>
            <a:r>
              <a:rPr lang="en-US" altLang="en-US"/>
              <a:t>Components of a Lesson</a:t>
            </a:r>
          </a:p>
          <a:p>
            <a:pPr eaLnBrk="1" hangingPunct="1"/>
            <a:r>
              <a:rPr lang="en-US" altLang="en-US"/>
              <a:t>Lecture</a:t>
            </a:r>
          </a:p>
          <a:p>
            <a:pPr eaLnBrk="1" hangingPunct="1"/>
            <a:r>
              <a:rPr lang="en-US" altLang="en-US"/>
              <a:t>EDIP</a:t>
            </a:r>
          </a:p>
          <a:p>
            <a:pPr eaLnBrk="1" hangingPunct="1"/>
            <a:r>
              <a:rPr lang="en-US" altLang="en-US"/>
              <a:t>Tie-Ins</a:t>
            </a:r>
          </a:p>
          <a:p>
            <a:pPr eaLnBrk="1" hangingPunct="1"/>
            <a:r>
              <a:rPr lang="en-US" altLang="en-US"/>
              <a:t>Warrior Studies</a:t>
            </a:r>
          </a:p>
        </p:txBody>
      </p:sp>
      <p:sp>
        <p:nvSpPr>
          <p:cNvPr id="3076" name="Slide Number Placeholder 5">
            <a:extLst>
              <a:ext uri="{FF2B5EF4-FFF2-40B4-BE49-F238E27FC236}">
                <a16:creationId xmlns:a16="http://schemas.microsoft.com/office/drawing/2014/main" id="{532FB439-8813-599F-B3E6-B6FA805EE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59FA0DB-DD55-4749-82B6-C7EBEAF19BF6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400"/>
          </a:p>
        </p:txBody>
      </p:sp>
      <p:sp>
        <p:nvSpPr>
          <p:cNvPr id="4101" name="Text Box 4">
            <a:extLst>
              <a:ext uri="{FF2B5EF4-FFF2-40B4-BE49-F238E27FC236}">
                <a16:creationId xmlns:a16="http://schemas.microsoft.com/office/drawing/2014/main" id="{D4C62DFD-7AEF-D056-5C2F-76090D1AC2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6613525"/>
            <a:ext cx="15970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Effective Communication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0E0C645E-BA44-C570-679A-66AD2FCBCA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EDIP</a:t>
            </a:r>
          </a:p>
        </p:txBody>
      </p:sp>
      <p:sp>
        <p:nvSpPr>
          <p:cNvPr id="21507" name="Slide Number Placeholder 5">
            <a:extLst>
              <a:ext uri="{FF2B5EF4-FFF2-40B4-BE49-F238E27FC236}">
                <a16:creationId xmlns:a16="http://schemas.microsoft.com/office/drawing/2014/main" id="{EDB9AA56-853E-126A-C3EF-0E459E87A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ED821A6-793B-4646-B54F-79EBC0849F04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E594FAE7-607D-FBC3-21A1-6AF0F68C7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17462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Administrative </a:t>
            </a:r>
            <a:r>
              <a:rPr lang="en-US" sz="1000" dirty="0" err="1">
                <a:latin typeface="+mn-lt"/>
              </a:rPr>
              <a:t>Proceedures</a:t>
            </a:r>
            <a:endParaRPr lang="en-US" sz="1000" dirty="0">
              <a:latin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>
            <a:extLst>
              <a:ext uri="{FF2B5EF4-FFF2-40B4-BE49-F238E27FC236}">
                <a16:creationId xmlns:a16="http://schemas.microsoft.com/office/drawing/2014/main" id="{3FF6ACB7-70F2-E491-E802-B9980B3A6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9A9F00D-0DA3-4B0E-8C11-FD08A294CDAE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CD996491-1619-EF00-7B6B-FD3709260B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4398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Explain / Demonstrate</a:t>
            </a:r>
          </a:p>
        </p:txBody>
      </p:sp>
      <p:sp>
        <p:nvSpPr>
          <p:cNvPr id="22532" name="Rectangle 2">
            <a:extLst>
              <a:ext uri="{FF2B5EF4-FFF2-40B4-BE49-F238E27FC236}">
                <a16:creationId xmlns:a16="http://schemas.microsoft.com/office/drawing/2014/main" id="{6FE191EB-5570-DA51-7FEE-5956E81D41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EDIP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ACD91082-820A-0A79-EE11-AF7F00557747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2954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Introduction</a:t>
            </a:r>
          </a:p>
          <a:p>
            <a:pPr eaLnBrk="1" hangingPunct="1">
              <a:defRPr/>
            </a:pPr>
            <a:r>
              <a:rPr lang="en-US" dirty="0"/>
              <a:t>Gain Attention</a:t>
            </a:r>
          </a:p>
          <a:p>
            <a:pPr lvl="1" eaLnBrk="1" hangingPunct="1">
              <a:defRPr/>
            </a:pPr>
            <a:r>
              <a:rPr lang="en-US" dirty="0"/>
              <a:t>WIIFM</a:t>
            </a:r>
          </a:p>
          <a:p>
            <a:pPr eaLnBrk="1" hangingPunct="1">
              <a:defRPr/>
            </a:pPr>
            <a:r>
              <a:rPr lang="en-US" dirty="0"/>
              <a:t>Overview</a:t>
            </a:r>
          </a:p>
          <a:p>
            <a:pPr eaLnBrk="1" hangingPunct="1">
              <a:defRPr/>
            </a:pPr>
            <a:r>
              <a:rPr lang="en-US" dirty="0"/>
              <a:t>Positions</a:t>
            </a:r>
          </a:p>
          <a:p>
            <a:pPr lvl="1" eaLnBrk="1" hangingPunct="1">
              <a:defRPr/>
            </a:pPr>
            <a:r>
              <a:rPr lang="en-US" dirty="0"/>
              <a:t>Demonstration position</a:t>
            </a:r>
          </a:p>
          <a:p>
            <a:pPr lvl="1" eaLnBrk="1" hangingPunct="1">
              <a:defRPr/>
            </a:pPr>
            <a:r>
              <a:rPr lang="en-US" dirty="0"/>
              <a:t>Practice position(s)</a:t>
            </a:r>
          </a:p>
          <a:p>
            <a:pPr eaLnBrk="1" hangingPunct="1">
              <a:defRPr/>
            </a:pPr>
            <a:r>
              <a:rPr lang="en-US" dirty="0"/>
              <a:t>Safeties*</a:t>
            </a:r>
          </a:p>
          <a:p>
            <a:pPr lvl="1" eaLnBrk="1" hangingPunct="1">
              <a:defRPr/>
            </a:pPr>
            <a:r>
              <a:rPr lang="en-US" dirty="0"/>
              <a:t>BEFORE the demonstration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>
            <a:extLst>
              <a:ext uri="{FF2B5EF4-FFF2-40B4-BE49-F238E27FC236}">
                <a16:creationId xmlns:a16="http://schemas.microsoft.com/office/drawing/2014/main" id="{B6EF760D-5056-BCA9-135F-33896FBAC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875304-55A3-405C-B1C6-3E62FF3583B4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6B6226BD-B9A4-65FA-7867-FAAC441FDB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1350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Imitate / Practice</a:t>
            </a:r>
          </a:p>
        </p:txBody>
      </p:sp>
      <p:sp>
        <p:nvSpPr>
          <p:cNvPr id="23556" name="Rectangle 2">
            <a:extLst>
              <a:ext uri="{FF2B5EF4-FFF2-40B4-BE49-F238E27FC236}">
                <a16:creationId xmlns:a16="http://schemas.microsoft.com/office/drawing/2014/main" id="{3A8EE7B0-693F-598D-78EC-FC3FA9BE3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EDIP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14B8AFFB-A478-9E09-011B-FD16FD9DC170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Explain</a:t>
            </a:r>
          </a:p>
          <a:p>
            <a:pPr eaLnBrk="1" hangingPunct="1">
              <a:defRPr/>
            </a:pPr>
            <a:r>
              <a:rPr lang="en-US" dirty="0"/>
              <a:t>Purpose</a:t>
            </a:r>
          </a:p>
          <a:p>
            <a:pPr eaLnBrk="1" hangingPunct="1">
              <a:defRPr/>
            </a:pPr>
            <a:r>
              <a:rPr lang="en-US" dirty="0"/>
              <a:t>Principles</a:t>
            </a:r>
          </a:p>
          <a:p>
            <a:pPr eaLnBrk="1" hangingPunct="1">
              <a:defRPr/>
            </a:pPr>
            <a:r>
              <a:rPr lang="en-US" dirty="0"/>
              <a:t>Fundamentals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Demonstrate</a:t>
            </a:r>
          </a:p>
          <a:p>
            <a:pPr eaLnBrk="1" hangingPunct="1">
              <a:defRPr/>
            </a:pPr>
            <a:r>
              <a:rPr lang="en-US" dirty="0"/>
              <a:t>Once full speed, once slower</a:t>
            </a:r>
          </a:p>
          <a:p>
            <a:pPr eaLnBrk="1" hangingPunct="1">
              <a:defRPr/>
            </a:pPr>
            <a:r>
              <a:rPr lang="en-US" dirty="0"/>
              <a:t>Show the perfect picture</a:t>
            </a:r>
          </a:p>
          <a:p>
            <a:pPr eaLnBrk="1" hangingPunct="1">
              <a:defRPr/>
            </a:pPr>
            <a:r>
              <a:rPr lang="en-US" dirty="0"/>
              <a:t>Do NOT explain the steps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>
            <a:extLst>
              <a:ext uri="{FF2B5EF4-FFF2-40B4-BE49-F238E27FC236}">
                <a16:creationId xmlns:a16="http://schemas.microsoft.com/office/drawing/2014/main" id="{E4188F6A-E092-C9F7-6E08-D527AE382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525AC4E-D097-4F13-A4DE-5444DCED7C6A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E89F6723-7894-FAF0-84BF-50BE5A3D4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7461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Transition</a:t>
            </a:r>
          </a:p>
        </p:txBody>
      </p:sp>
      <p:sp>
        <p:nvSpPr>
          <p:cNvPr id="24580" name="Rectangle 2">
            <a:extLst>
              <a:ext uri="{FF2B5EF4-FFF2-40B4-BE49-F238E27FC236}">
                <a16:creationId xmlns:a16="http://schemas.microsoft.com/office/drawing/2014/main" id="{9665DCB6-B8F9-278D-01F4-EAC4BADD40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EDIP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F03E613-E5AA-2D98-3A66-748472C2180D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Imitate</a:t>
            </a:r>
          </a:p>
          <a:p>
            <a:pPr eaLnBrk="1" hangingPunct="1">
              <a:defRPr/>
            </a:pPr>
            <a:r>
              <a:rPr lang="en-US" dirty="0"/>
              <a:t>Explain each step</a:t>
            </a:r>
          </a:p>
          <a:p>
            <a:pPr eaLnBrk="1" hangingPunct="1">
              <a:defRPr/>
            </a:pPr>
            <a:r>
              <a:rPr lang="en-US" dirty="0"/>
              <a:t>“Like this, do that”</a:t>
            </a:r>
          </a:p>
          <a:p>
            <a:pPr eaLnBrk="1" hangingPunct="1">
              <a:defRPr/>
            </a:pPr>
            <a:r>
              <a:rPr lang="en-US" dirty="0"/>
              <a:t>Students don’t get ahead</a:t>
            </a:r>
          </a:p>
          <a:p>
            <a:pPr eaLnBrk="1" hangingPunct="1">
              <a:defRPr/>
            </a:pPr>
            <a:r>
              <a:rPr lang="en-US" dirty="0"/>
              <a:t>Fault check / reinforce safeties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Practice</a:t>
            </a:r>
          </a:p>
          <a:p>
            <a:pPr eaLnBrk="1" hangingPunct="1">
              <a:defRPr/>
            </a:pPr>
            <a:r>
              <a:rPr lang="en-US" dirty="0"/>
              <a:t>Students become proficient</a:t>
            </a:r>
          </a:p>
          <a:p>
            <a:pPr eaLnBrk="1" hangingPunct="1">
              <a:defRPr/>
            </a:pPr>
            <a:r>
              <a:rPr lang="en-US" dirty="0"/>
              <a:t>Fault check / reinforce safeties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>
            <a:extLst>
              <a:ext uri="{FF2B5EF4-FFF2-40B4-BE49-F238E27FC236}">
                <a16:creationId xmlns:a16="http://schemas.microsoft.com/office/drawing/2014/main" id="{181FC32C-8C4F-AB36-6A70-C6BACC779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AE13677-A398-40AE-8086-5308CB59EDFA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A94776C3-53E8-3248-0C8C-B23A18CDF6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25604" name="Rectangle 2">
            <a:extLst>
              <a:ext uri="{FF2B5EF4-FFF2-40B4-BE49-F238E27FC236}">
                <a16:creationId xmlns:a16="http://schemas.microsoft.com/office/drawing/2014/main" id="{AE814F36-A8A4-6B89-91A6-980AB976B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EDIP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E1006D12-B179-0DC0-1E17-475E0D8B5DEB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Transition</a:t>
            </a:r>
          </a:p>
          <a:p>
            <a:pPr eaLnBrk="1" hangingPunct="1">
              <a:defRPr/>
            </a:pPr>
            <a:r>
              <a:rPr lang="en-US" dirty="0"/>
              <a:t>Change students over</a:t>
            </a:r>
          </a:p>
          <a:p>
            <a:pPr eaLnBrk="1" hangingPunct="1">
              <a:defRPr/>
            </a:pPr>
            <a:r>
              <a:rPr lang="en-US" dirty="0"/>
              <a:t>Imitate and practice again</a:t>
            </a:r>
          </a:p>
          <a:p>
            <a:pPr eaLnBrk="1" hangingPunct="1">
              <a:defRPr/>
            </a:pPr>
            <a:r>
              <a:rPr lang="en-US" dirty="0"/>
              <a:t>Demonstrate the next technique</a:t>
            </a:r>
          </a:p>
          <a:p>
            <a:pPr eaLnBrk="1" hangingPunct="1">
              <a:defRPr/>
            </a:pPr>
            <a:r>
              <a:rPr lang="en-US" dirty="0"/>
              <a:t>Smooth transition to the tie-in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FAB4ED90-DB13-4215-3B63-293580B34D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26627" name="Slide Number Placeholder 5">
            <a:extLst>
              <a:ext uri="{FF2B5EF4-FFF2-40B4-BE49-F238E27FC236}">
                <a16:creationId xmlns:a16="http://schemas.microsoft.com/office/drawing/2014/main" id="{B49FA2E0-673F-5DB3-3E5B-2D1758D90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BFFA3F-66C1-4F5E-BD9F-1108F959C174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3E6E2FD4-0637-22CF-4582-AC586EF2E5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5111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Tie-In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E1EBB60C-9445-2E6D-6B69-7F9712F6B8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TIE-IN</a:t>
            </a:r>
          </a:p>
        </p:txBody>
      </p:sp>
      <p:sp>
        <p:nvSpPr>
          <p:cNvPr id="27651" name="Slide Number Placeholder 5">
            <a:extLst>
              <a:ext uri="{FF2B5EF4-FFF2-40B4-BE49-F238E27FC236}">
                <a16:creationId xmlns:a16="http://schemas.microsoft.com/office/drawing/2014/main" id="{9B1DC1DF-3C89-5448-DC28-ABEA3017F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1E8742F6-4653-4DF1-A76E-9F19C080544C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26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DA62CC6A-9333-2C30-A5F4-1DD957DE1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5111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Tie-In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>
            <a:extLst>
              <a:ext uri="{FF2B5EF4-FFF2-40B4-BE49-F238E27FC236}">
                <a16:creationId xmlns:a16="http://schemas.microsoft.com/office/drawing/2014/main" id="{AB0A8C2B-9172-EFDD-9A61-78184B132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9E4CA52-91BF-4921-BBD7-606B8CAF6A56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00CA69DB-471B-9159-7FAD-0BE3A6A463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28676" name="Rectangle 2">
            <a:extLst>
              <a:ext uri="{FF2B5EF4-FFF2-40B4-BE49-F238E27FC236}">
                <a16:creationId xmlns:a16="http://schemas.microsoft.com/office/drawing/2014/main" id="{EBBD6C91-A5BC-2A24-BA0C-3592C94988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TIE-IN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D46DE96A-F44E-3981-C0AA-DC73D7E44E26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Introduction</a:t>
            </a:r>
          </a:p>
          <a:p>
            <a:pPr eaLnBrk="1" hangingPunct="1">
              <a:defRPr/>
            </a:pPr>
            <a:r>
              <a:rPr lang="en-US" dirty="0"/>
              <a:t>Gain attention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Instructor Knowledge</a:t>
            </a:r>
          </a:p>
          <a:p>
            <a:pPr eaLnBrk="1" hangingPunct="1">
              <a:defRPr/>
            </a:pPr>
            <a:r>
              <a:rPr lang="en-US" dirty="0"/>
              <a:t>Subject matter expert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Responsibility of the Marines</a:t>
            </a:r>
          </a:p>
          <a:p>
            <a:pPr eaLnBrk="1" hangingPunct="1">
              <a:defRPr/>
            </a:pPr>
            <a:r>
              <a:rPr lang="en-US" dirty="0"/>
              <a:t>What is expected of them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Student Participation</a:t>
            </a:r>
          </a:p>
          <a:p>
            <a:pPr eaLnBrk="1" hangingPunct="1">
              <a:defRPr/>
            </a:pPr>
            <a:r>
              <a:rPr lang="en-US" dirty="0"/>
              <a:t>Maximum interaction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4C4ED6BA-1759-0116-2365-DC670156A2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29699" name="Slide Number Placeholder 5">
            <a:extLst>
              <a:ext uri="{FF2B5EF4-FFF2-40B4-BE49-F238E27FC236}">
                <a16:creationId xmlns:a16="http://schemas.microsoft.com/office/drawing/2014/main" id="{BB545497-C1D9-3614-B867-5B324A27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1378B0E9-8FC5-4F5E-9C81-7649E128B0E3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72BB16C2-E623-EE1E-7836-859603A5B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9667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Warrior Study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D1598D7D-9D5F-46C5-6935-68BD440D69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WARRIOR STUDY</a:t>
            </a:r>
          </a:p>
        </p:txBody>
      </p:sp>
      <p:sp>
        <p:nvSpPr>
          <p:cNvPr id="30723" name="Slide Number Placeholder 5">
            <a:extLst>
              <a:ext uri="{FF2B5EF4-FFF2-40B4-BE49-F238E27FC236}">
                <a16:creationId xmlns:a16="http://schemas.microsoft.com/office/drawing/2014/main" id="{8436658B-A168-9DD9-75DB-60622BD6D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9496498-ADD3-4AF1-80B7-5867F40D64EE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F11105AF-08B6-EB0D-2461-92A87C1603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13811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Selecting the Subject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3">
            <a:extLst>
              <a:ext uri="{FF2B5EF4-FFF2-40B4-BE49-F238E27FC236}">
                <a16:creationId xmlns:a16="http://schemas.microsoft.com/office/drawing/2014/main" id="{951F43A2-6CD0-95B8-BD91-1AC60F4DD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3E78787-EB88-4075-A913-FC333926100A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4B7E6B5B-A9F8-642E-3F86-E3669FEE6D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5700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Communication Process</a:t>
            </a:r>
          </a:p>
        </p:txBody>
      </p:sp>
      <p:sp>
        <p:nvSpPr>
          <p:cNvPr id="4100" name="Rectangle 2">
            <a:extLst>
              <a:ext uri="{FF2B5EF4-FFF2-40B4-BE49-F238E27FC236}">
                <a16:creationId xmlns:a16="http://schemas.microsoft.com/office/drawing/2014/main" id="{94D3F242-EE53-A341-F279-DA82E941ED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825" y="28956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EFFECTIVE COMMUNICATION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>
            <a:extLst>
              <a:ext uri="{FF2B5EF4-FFF2-40B4-BE49-F238E27FC236}">
                <a16:creationId xmlns:a16="http://schemas.microsoft.com/office/drawing/2014/main" id="{6499385F-D587-D259-85ED-8CB9D4664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8C75B8A-75A0-41DC-8F24-ECB13008F0F2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1B9ACD31-4C42-2A97-098C-C1A67495CB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5541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Presentation/Discussion</a:t>
            </a:r>
          </a:p>
        </p:txBody>
      </p:sp>
      <p:sp>
        <p:nvSpPr>
          <p:cNvPr id="31748" name="Rectangle 2">
            <a:extLst>
              <a:ext uri="{FF2B5EF4-FFF2-40B4-BE49-F238E27FC236}">
                <a16:creationId xmlns:a16="http://schemas.microsoft.com/office/drawing/2014/main" id="{CCC2728C-2B3A-7991-08C1-7CB157EB4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WARRIOR STUDY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F940854D-25E8-7BAA-D787-FA306D5CA385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Selecting the Subject</a:t>
            </a:r>
          </a:p>
          <a:p>
            <a:pPr eaLnBrk="1" hangingPunct="1">
              <a:defRPr/>
            </a:pPr>
            <a:r>
              <a:rPr lang="en-US" dirty="0"/>
              <a:t>Discretion of the instructor</a:t>
            </a:r>
          </a:p>
          <a:p>
            <a:pPr eaLnBrk="1" hangingPunct="1">
              <a:defRPr/>
            </a:pPr>
            <a:r>
              <a:rPr lang="en-US" dirty="0"/>
              <a:t>List provided in the book</a:t>
            </a:r>
          </a:p>
          <a:p>
            <a:pPr eaLnBrk="1" hangingPunct="1">
              <a:defRPr/>
            </a:pPr>
            <a:r>
              <a:rPr lang="en-US" dirty="0"/>
              <a:t>Identifiable with the students</a:t>
            </a:r>
          </a:p>
          <a:p>
            <a:pPr eaLnBrk="1" hangingPunct="1">
              <a:defRPr/>
            </a:pPr>
            <a:r>
              <a:rPr lang="en-US" dirty="0"/>
              <a:t>Additional research</a:t>
            </a: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3">
            <a:extLst>
              <a:ext uri="{FF2B5EF4-FFF2-40B4-BE49-F238E27FC236}">
                <a16:creationId xmlns:a16="http://schemas.microsoft.com/office/drawing/2014/main" id="{D07EEC11-D155-A4EB-10B8-DC5CDF1CD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19FEC74D-D06B-46C8-9BB2-F711F991D1D8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9E3608DD-A7A9-F43B-3F98-3F96D9E631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32772" name="Rectangle 2">
            <a:extLst>
              <a:ext uri="{FF2B5EF4-FFF2-40B4-BE49-F238E27FC236}">
                <a16:creationId xmlns:a16="http://schemas.microsoft.com/office/drawing/2014/main" id="{CB412050-F57A-5ECC-87C7-D882914D98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WARRIOR STUDY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65518D37-9CFA-90AE-9A3D-29E3C52FC05C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2192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Presentation</a:t>
            </a:r>
          </a:p>
          <a:p>
            <a:pPr eaLnBrk="1" hangingPunct="1">
              <a:defRPr/>
            </a:pPr>
            <a:r>
              <a:rPr lang="en-US" dirty="0"/>
              <a:t>DO NOT read the citation</a:t>
            </a:r>
          </a:p>
          <a:p>
            <a:pPr eaLnBrk="1" hangingPunct="1">
              <a:defRPr/>
            </a:pPr>
            <a:r>
              <a:rPr lang="en-US" dirty="0"/>
              <a:t>Describe in your words</a:t>
            </a:r>
          </a:p>
          <a:p>
            <a:pPr eaLnBrk="1" hangingPunct="1">
              <a:defRPr/>
            </a:pPr>
            <a:r>
              <a:rPr lang="en-US" dirty="0"/>
              <a:t>Paint the picture</a:t>
            </a:r>
          </a:p>
          <a:p>
            <a:pPr eaLnBrk="1" hangingPunct="1">
              <a:defRPr/>
            </a:pPr>
            <a:r>
              <a:rPr lang="en-US" dirty="0"/>
              <a:t>Motivate the students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Discussion</a:t>
            </a:r>
            <a:endParaRPr lang="en-US" dirty="0"/>
          </a:p>
          <a:p>
            <a:pPr eaLnBrk="1" hangingPunct="1">
              <a:defRPr/>
            </a:pPr>
            <a:r>
              <a:rPr lang="en-US" dirty="0"/>
              <a:t>MCMAP disciplines</a:t>
            </a:r>
          </a:p>
          <a:p>
            <a:pPr eaLnBrk="1" hangingPunct="1">
              <a:defRPr/>
            </a:pPr>
            <a:r>
              <a:rPr lang="en-US" dirty="0"/>
              <a:t>Core values</a:t>
            </a:r>
          </a:p>
          <a:p>
            <a:pPr eaLnBrk="1" hangingPunct="1">
              <a:defRPr/>
            </a:pPr>
            <a:r>
              <a:rPr lang="en-US" dirty="0"/>
              <a:t>Leadership characteristics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3906805B-72C2-B6ED-FFAF-C3FB5A6077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33795" name="Slide Number Placeholder 5">
            <a:extLst>
              <a:ext uri="{FF2B5EF4-FFF2-40B4-BE49-F238E27FC236}">
                <a16:creationId xmlns:a16="http://schemas.microsoft.com/office/drawing/2014/main" id="{51FD0BF1-7CC4-5170-98B2-B9ADB6649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A55550C-ADAA-4CDF-BEE6-428BD27F29B3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400"/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FE348C2F-346B-A761-39E5-D94DB7977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6048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Review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899BC064-D8E8-D419-96EE-B5AC570B06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4800" b="1">
                <a:solidFill>
                  <a:srgbClr val="808000"/>
                </a:solidFill>
              </a:rPr>
              <a:t>REVIEW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4CADC597-26BE-D256-3259-64557155B19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2000" y="1600200"/>
            <a:ext cx="8229600" cy="4191000"/>
          </a:xfrm>
        </p:spPr>
        <p:txBody>
          <a:bodyPr/>
          <a:lstStyle/>
          <a:p>
            <a:pPr eaLnBrk="1" hangingPunct="1"/>
            <a:r>
              <a:rPr lang="en-US" altLang="en-US"/>
              <a:t>Effective Communication</a:t>
            </a:r>
          </a:p>
          <a:p>
            <a:pPr eaLnBrk="1" hangingPunct="1"/>
            <a:r>
              <a:rPr lang="en-US" altLang="en-US"/>
              <a:t>Components of a Lesson</a:t>
            </a:r>
          </a:p>
          <a:p>
            <a:pPr eaLnBrk="1" hangingPunct="1"/>
            <a:r>
              <a:rPr lang="en-US" altLang="en-US"/>
              <a:t>Lecture</a:t>
            </a:r>
          </a:p>
          <a:p>
            <a:pPr eaLnBrk="1" hangingPunct="1"/>
            <a:r>
              <a:rPr lang="en-US" altLang="en-US"/>
              <a:t>EDIP</a:t>
            </a:r>
          </a:p>
          <a:p>
            <a:pPr eaLnBrk="1" hangingPunct="1"/>
            <a:r>
              <a:rPr lang="en-US" altLang="en-US"/>
              <a:t>Tie-Ins</a:t>
            </a:r>
          </a:p>
          <a:p>
            <a:pPr eaLnBrk="1" hangingPunct="1"/>
            <a:r>
              <a:rPr lang="en-US" altLang="en-US"/>
              <a:t>Warrior Studies</a:t>
            </a:r>
          </a:p>
        </p:txBody>
      </p:sp>
      <p:sp>
        <p:nvSpPr>
          <p:cNvPr id="34820" name="Slide Number Placeholder 5">
            <a:extLst>
              <a:ext uri="{FF2B5EF4-FFF2-40B4-BE49-F238E27FC236}">
                <a16:creationId xmlns:a16="http://schemas.microsoft.com/office/drawing/2014/main" id="{CC207E4C-9D5A-0B9E-8195-91F1EDC52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838EBC8-EE0E-4B8C-93FD-83EB9D9716C4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33</a:t>
            </a:fld>
            <a:endParaRPr lang="en-US" altLang="en-US" sz="1400"/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4352CF25-9528-D29C-B5F4-5C71193CF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10858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Demo/</a:t>
            </a:r>
            <a:r>
              <a:rPr lang="en-US" sz="1000" dirty="0" err="1">
                <a:latin typeface="+mn-lt"/>
              </a:rPr>
              <a:t>Prac</a:t>
            </a:r>
            <a:r>
              <a:rPr lang="en-US" sz="1000" dirty="0">
                <a:latin typeface="+mn-lt"/>
              </a:rPr>
              <a:t> App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65B95199-14D2-8CDF-090B-FB1BAA5120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DEMONSTRATION &amp; PRACTICAL APPLICATION</a:t>
            </a:r>
          </a:p>
        </p:txBody>
      </p:sp>
      <p:sp>
        <p:nvSpPr>
          <p:cNvPr id="35843" name="Slide Number Placeholder 5">
            <a:extLst>
              <a:ext uri="{FF2B5EF4-FFF2-40B4-BE49-F238E27FC236}">
                <a16:creationId xmlns:a16="http://schemas.microsoft.com/office/drawing/2014/main" id="{9C62DF36-A25A-F038-22EF-A42075EB2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5CCCA60A-8500-454B-8F81-440C1D460102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34</a:t>
            </a:fld>
            <a:endParaRPr lang="en-US" altLang="en-US" sz="1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>
            <a:extLst>
              <a:ext uri="{FF2B5EF4-FFF2-40B4-BE49-F238E27FC236}">
                <a16:creationId xmlns:a16="http://schemas.microsoft.com/office/drawing/2014/main" id="{BB81331A-FA85-D7D0-DC89-3DBC5BA55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C0CA2B6-A5EB-4A32-B9B2-BC6231BF1282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C964A60E-1B3A-1858-8C7D-CDB0A0697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7668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Communication Techniques</a:t>
            </a:r>
          </a:p>
        </p:txBody>
      </p:sp>
      <p:sp>
        <p:nvSpPr>
          <p:cNvPr id="5124" name="Rectangle 2">
            <a:extLst>
              <a:ext uri="{FF2B5EF4-FFF2-40B4-BE49-F238E27FC236}">
                <a16:creationId xmlns:a16="http://schemas.microsoft.com/office/drawing/2014/main" id="{A5530D03-4387-AB58-4EA5-9F5699BA7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EFFECTIVE COMMUNICATION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0F7AA199-0736-C38A-C889-8C7BE5A5B75E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Communication Process</a:t>
            </a:r>
          </a:p>
          <a:p>
            <a:pPr eaLnBrk="1" hangingPunct="1">
              <a:defRPr/>
            </a:pPr>
            <a:r>
              <a:rPr lang="en-US" dirty="0"/>
              <a:t>Sending AND Receiving Messages</a:t>
            </a:r>
          </a:p>
          <a:p>
            <a:pPr lvl="1" eaLnBrk="1" hangingPunct="1">
              <a:defRPr/>
            </a:pPr>
            <a:r>
              <a:rPr lang="en-US" dirty="0"/>
              <a:t>Verbal</a:t>
            </a:r>
          </a:p>
          <a:p>
            <a:pPr lvl="1" eaLnBrk="1" hangingPunct="1">
              <a:defRPr/>
            </a:pPr>
            <a:r>
              <a:rPr lang="en-US" dirty="0"/>
              <a:t>Non-verbal</a:t>
            </a:r>
          </a:p>
          <a:p>
            <a:pPr lvl="1" eaLnBrk="1" hangingPunct="1">
              <a:defRPr/>
            </a:pPr>
            <a:r>
              <a:rPr lang="en-US" dirty="0"/>
              <a:t>Written</a:t>
            </a:r>
          </a:p>
          <a:p>
            <a:pPr lvl="1" eaLnBrk="1" hangingPunct="1">
              <a:defRPr/>
            </a:pPr>
            <a:r>
              <a:rPr lang="en-US" dirty="0"/>
              <a:t>Physical</a:t>
            </a:r>
          </a:p>
          <a:p>
            <a:pPr eaLnBrk="1" hangingPunct="1">
              <a:defRPr/>
            </a:pPr>
            <a:r>
              <a:rPr lang="en-US" dirty="0"/>
              <a:t>Ongoing Process</a:t>
            </a:r>
          </a:p>
          <a:p>
            <a:pPr eaLnBrk="1" hangingPunct="1">
              <a:defRPr/>
            </a:pPr>
            <a:r>
              <a:rPr lang="en-US" dirty="0"/>
              <a:t>Feedback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>
            <a:extLst>
              <a:ext uri="{FF2B5EF4-FFF2-40B4-BE49-F238E27FC236}">
                <a16:creationId xmlns:a16="http://schemas.microsoft.com/office/drawing/2014/main" id="{F77A4061-7191-F61F-C870-25629E5F6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B585A9B-A9EA-4F66-8C58-E39492BA520A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778F639D-956B-2D11-41CC-292ED19973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5540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Verbal</a:t>
            </a:r>
          </a:p>
        </p:txBody>
      </p:sp>
      <p:sp>
        <p:nvSpPr>
          <p:cNvPr id="6148" name="Rectangle 2">
            <a:extLst>
              <a:ext uri="{FF2B5EF4-FFF2-40B4-BE49-F238E27FC236}">
                <a16:creationId xmlns:a16="http://schemas.microsoft.com/office/drawing/2014/main" id="{7AA7A363-2331-5297-CB8E-9D9C110CA9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EFFECTIVE COMMUNICATION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956F3412-C4CC-48E7-C96F-5D61B4A71761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Communication Techniques</a:t>
            </a:r>
          </a:p>
          <a:p>
            <a:pPr eaLnBrk="1" hangingPunct="1">
              <a:defRPr/>
            </a:pPr>
            <a:r>
              <a:rPr lang="en-US" dirty="0"/>
              <a:t>Verbal</a:t>
            </a:r>
          </a:p>
          <a:p>
            <a:pPr eaLnBrk="1" hangingPunct="1">
              <a:defRPr/>
            </a:pPr>
            <a:r>
              <a:rPr lang="en-US" dirty="0"/>
              <a:t>Non-Verbal</a:t>
            </a:r>
          </a:p>
          <a:p>
            <a:pPr eaLnBrk="1" hangingPunct="1">
              <a:defRPr/>
            </a:pPr>
            <a:r>
              <a:rPr lang="en-US" dirty="0"/>
              <a:t>Listening</a:t>
            </a:r>
          </a:p>
          <a:p>
            <a:pPr eaLnBrk="1" hangingPunct="1">
              <a:defRPr/>
            </a:pPr>
            <a:r>
              <a:rPr lang="en-US" dirty="0"/>
              <a:t>Questioning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3">
            <a:extLst>
              <a:ext uri="{FF2B5EF4-FFF2-40B4-BE49-F238E27FC236}">
                <a16:creationId xmlns:a16="http://schemas.microsoft.com/office/drawing/2014/main" id="{1BCCAAD5-2F45-57B2-4372-CA27674AA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3B27469-81E5-48FF-9933-D902112FB1A4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5953F38C-6A4B-8F02-B6AA-F2DEE5536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8302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Non-Verbal</a:t>
            </a:r>
          </a:p>
        </p:txBody>
      </p:sp>
      <p:sp>
        <p:nvSpPr>
          <p:cNvPr id="7172" name="Rectangle 2">
            <a:extLst>
              <a:ext uri="{FF2B5EF4-FFF2-40B4-BE49-F238E27FC236}">
                <a16:creationId xmlns:a16="http://schemas.microsoft.com/office/drawing/2014/main" id="{B706D5C0-AFCB-7CB3-C33E-34228A4A9F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EFFECTIVE COMMUNICATION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135AA324-C29D-6DE3-9642-69D99A3C507E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219200"/>
            <a:ext cx="8229600" cy="53943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Communication Techniques</a:t>
            </a:r>
          </a:p>
          <a:p>
            <a:pPr eaLnBrk="1" hangingPunct="1">
              <a:defRPr/>
            </a:pPr>
            <a:r>
              <a:rPr lang="en-US" dirty="0"/>
              <a:t>Verbal</a:t>
            </a:r>
          </a:p>
          <a:p>
            <a:pPr lvl="1" eaLnBrk="1" hangingPunct="1">
              <a:defRPr/>
            </a:pPr>
            <a:r>
              <a:rPr lang="en-US" dirty="0"/>
              <a:t>Volume</a:t>
            </a:r>
          </a:p>
          <a:p>
            <a:pPr lvl="1" eaLnBrk="1" hangingPunct="1">
              <a:defRPr/>
            </a:pPr>
            <a:r>
              <a:rPr lang="en-US" dirty="0"/>
              <a:t>Rate</a:t>
            </a:r>
          </a:p>
          <a:p>
            <a:pPr lvl="1" eaLnBrk="1" hangingPunct="1">
              <a:defRPr/>
            </a:pPr>
            <a:r>
              <a:rPr lang="en-US" dirty="0"/>
              <a:t>Dialect</a:t>
            </a:r>
          </a:p>
          <a:p>
            <a:pPr lvl="1" eaLnBrk="1" hangingPunct="1">
              <a:defRPr/>
            </a:pPr>
            <a:r>
              <a:rPr lang="en-US" dirty="0"/>
              <a:t>Pronunciation</a:t>
            </a:r>
          </a:p>
          <a:p>
            <a:pPr lvl="1" eaLnBrk="1" hangingPunct="1">
              <a:defRPr/>
            </a:pPr>
            <a:r>
              <a:rPr lang="en-US" dirty="0"/>
              <a:t>Articulation</a:t>
            </a:r>
          </a:p>
          <a:p>
            <a:pPr lvl="1" eaLnBrk="1" hangingPunct="1">
              <a:defRPr/>
            </a:pPr>
            <a:r>
              <a:rPr lang="en-US" dirty="0"/>
              <a:t>Force</a:t>
            </a:r>
          </a:p>
          <a:p>
            <a:pPr lvl="1" eaLnBrk="1" hangingPunct="1">
              <a:defRPr/>
            </a:pPr>
            <a:r>
              <a:rPr lang="en-US" dirty="0"/>
              <a:t>Inflection</a:t>
            </a:r>
          </a:p>
          <a:p>
            <a:pPr lvl="1" eaLnBrk="1" hangingPunct="1">
              <a:defRPr/>
            </a:pPr>
            <a:r>
              <a:rPr lang="en-US" dirty="0"/>
              <a:t>Pause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>
            <a:extLst>
              <a:ext uri="{FF2B5EF4-FFF2-40B4-BE49-F238E27FC236}">
                <a16:creationId xmlns:a16="http://schemas.microsoft.com/office/drawing/2014/main" id="{1A21415B-E2AF-AEF7-310C-A25EAEDB4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FC6BCC9-04E3-4AFC-8572-B95B325DAB6F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942ECB24-E617-682B-BD61-C3191FD591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6937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Listening</a:t>
            </a:r>
          </a:p>
        </p:txBody>
      </p:sp>
      <p:sp>
        <p:nvSpPr>
          <p:cNvPr id="8196" name="Rectangle 2">
            <a:extLst>
              <a:ext uri="{FF2B5EF4-FFF2-40B4-BE49-F238E27FC236}">
                <a16:creationId xmlns:a16="http://schemas.microsoft.com/office/drawing/2014/main" id="{4F21068F-88EE-C32F-2926-AE84B63CC0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EFFECTIVE COMMUNICATION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E71127E6-6E73-D65F-C113-DB0EA2E1967F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Communication Techniques</a:t>
            </a:r>
          </a:p>
          <a:p>
            <a:pPr eaLnBrk="1" hangingPunct="1">
              <a:defRPr/>
            </a:pPr>
            <a:r>
              <a:rPr lang="en-US" dirty="0"/>
              <a:t>Non-Verbal</a:t>
            </a:r>
          </a:p>
          <a:p>
            <a:pPr lvl="1" eaLnBrk="1" hangingPunct="1">
              <a:defRPr/>
            </a:pPr>
            <a:r>
              <a:rPr lang="en-US" dirty="0"/>
              <a:t>Posture</a:t>
            </a:r>
          </a:p>
          <a:p>
            <a:pPr lvl="1" eaLnBrk="1" hangingPunct="1">
              <a:defRPr/>
            </a:pPr>
            <a:r>
              <a:rPr lang="en-US" dirty="0"/>
              <a:t>Movement</a:t>
            </a:r>
          </a:p>
          <a:p>
            <a:pPr lvl="1" eaLnBrk="1" hangingPunct="1">
              <a:defRPr/>
            </a:pPr>
            <a:r>
              <a:rPr lang="en-US" dirty="0"/>
              <a:t>Nervousness</a:t>
            </a:r>
          </a:p>
          <a:p>
            <a:pPr lvl="1" eaLnBrk="1" hangingPunct="1">
              <a:defRPr/>
            </a:pPr>
            <a:r>
              <a:rPr lang="en-US" dirty="0"/>
              <a:t>Gestures</a:t>
            </a:r>
          </a:p>
          <a:p>
            <a:pPr lvl="1" eaLnBrk="1" hangingPunct="1">
              <a:defRPr/>
            </a:pPr>
            <a:r>
              <a:rPr lang="en-US" dirty="0"/>
              <a:t>Facial expressions</a:t>
            </a:r>
          </a:p>
          <a:p>
            <a:pPr lvl="1" eaLnBrk="1" hangingPunct="1">
              <a:defRPr/>
            </a:pPr>
            <a:r>
              <a:rPr lang="en-US" dirty="0"/>
              <a:t>Eye contact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>
            <a:extLst>
              <a:ext uri="{FF2B5EF4-FFF2-40B4-BE49-F238E27FC236}">
                <a16:creationId xmlns:a16="http://schemas.microsoft.com/office/drawing/2014/main" id="{4905A639-B8CC-D577-9580-3E91372C9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3ACF2E2-C80F-4C2D-8C75-71052205D643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A51E05E1-0782-F95E-2763-4C0E9B895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863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Questioning</a:t>
            </a:r>
          </a:p>
        </p:txBody>
      </p:sp>
      <p:sp>
        <p:nvSpPr>
          <p:cNvPr id="9220" name="Rectangle 2">
            <a:extLst>
              <a:ext uri="{FF2B5EF4-FFF2-40B4-BE49-F238E27FC236}">
                <a16:creationId xmlns:a16="http://schemas.microsoft.com/office/drawing/2014/main" id="{4D47A413-D9B7-2C8E-656F-7B1E66004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EFFECTIVE COMMUNICATION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BE929E0C-985D-14DD-66B7-56C195EE2D52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Communication Techniques</a:t>
            </a:r>
          </a:p>
          <a:p>
            <a:pPr eaLnBrk="1" hangingPunct="1">
              <a:defRPr/>
            </a:pPr>
            <a:r>
              <a:rPr lang="en-US" dirty="0"/>
              <a:t>Listening</a:t>
            </a:r>
          </a:p>
          <a:p>
            <a:pPr lvl="1" eaLnBrk="1" hangingPunct="1">
              <a:defRPr/>
            </a:pPr>
            <a:r>
              <a:rPr lang="en-US" dirty="0"/>
              <a:t>Paying close attention</a:t>
            </a:r>
          </a:p>
          <a:p>
            <a:pPr lvl="1" eaLnBrk="1" hangingPunct="1">
              <a:defRPr/>
            </a:pPr>
            <a:r>
              <a:rPr lang="en-US" dirty="0"/>
              <a:t>Channel for learning</a:t>
            </a:r>
          </a:p>
          <a:p>
            <a:pPr lvl="1" eaLnBrk="1" hangingPunct="1">
              <a:defRPr/>
            </a:pPr>
            <a:r>
              <a:rPr lang="en-US" dirty="0"/>
              <a:t>Instructor barriers</a:t>
            </a:r>
          </a:p>
          <a:p>
            <a:pPr lvl="2" eaLnBrk="1" hangingPunct="1">
              <a:defRPr/>
            </a:pPr>
            <a:r>
              <a:rPr lang="en-US" dirty="0"/>
              <a:t>Interrupt communication</a:t>
            </a:r>
          </a:p>
          <a:p>
            <a:pPr lvl="2" eaLnBrk="1" hangingPunct="1">
              <a:defRPr/>
            </a:pPr>
            <a:r>
              <a:rPr lang="en-US" dirty="0"/>
              <a:t>Signals to students</a:t>
            </a:r>
          </a:p>
          <a:p>
            <a:pPr lvl="1" eaLnBrk="1" hangingPunct="1">
              <a:defRPr/>
            </a:pPr>
            <a:r>
              <a:rPr lang="en-US" dirty="0"/>
              <a:t>Student barriers</a:t>
            </a:r>
          </a:p>
          <a:p>
            <a:pPr lvl="2" eaLnBrk="1" hangingPunct="1">
              <a:defRPr/>
            </a:pPr>
            <a:r>
              <a:rPr lang="en-US" dirty="0"/>
              <a:t>Distractions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>
            <a:extLst>
              <a:ext uri="{FF2B5EF4-FFF2-40B4-BE49-F238E27FC236}">
                <a16:creationId xmlns:a16="http://schemas.microsoft.com/office/drawing/2014/main" id="{2F3DEE83-302D-A35A-C39F-A38ED9D2B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447ED67-7C50-4EFD-B610-75E7C91282C3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5C8DC976-EB2C-6318-B927-8CDA62CA69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489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Facilitation Techniques</a:t>
            </a:r>
          </a:p>
        </p:txBody>
      </p:sp>
      <p:sp>
        <p:nvSpPr>
          <p:cNvPr id="10244" name="Rectangle 2">
            <a:extLst>
              <a:ext uri="{FF2B5EF4-FFF2-40B4-BE49-F238E27FC236}">
                <a16:creationId xmlns:a16="http://schemas.microsoft.com/office/drawing/2014/main" id="{310D5A8F-FE5A-780D-BCA7-B07ECD303B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EFFECTIVE COMMUNICATION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634C9BEF-E4E6-F75D-E55A-D48E8AA20D3E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Communication Techniques</a:t>
            </a:r>
          </a:p>
          <a:p>
            <a:pPr eaLnBrk="1" hangingPunct="1">
              <a:defRPr/>
            </a:pPr>
            <a:r>
              <a:rPr lang="en-US" dirty="0"/>
              <a:t>Questioning</a:t>
            </a:r>
          </a:p>
          <a:p>
            <a:pPr lvl="1" eaLnBrk="1" hangingPunct="1">
              <a:defRPr/>
            </a:pPr>
            <a:r>
              <a:rPr lang="en-US" dirty="0"/>
              <a:t>Emphasize points, monitor comprehension, stimulate thinking, increase participation</a:t>
            </a:r>
          </a:p>
          <a:p>
            <a:pPr lvl="1" eaLnBrk="1" hangingPunct="1">
              <a:defRPr/>
            </a:pPr>
            <a:r>
              <a:rPr lang="en-US" dirty="0"/>
              <a:t>Clear, concise, relevant, thought provoking</a:t>
            </a:r>
          </a:p>
          <a:p>
            <a:pPr lvl="1" eaLnBrk="1" hangingPunct="1">
              <a:defRPr/>
            </a:pPr>
            <a:r>
              <a:rPr lang="en-US" dirty="0"/>
              <a:t>Asking questions</a:t>
            </a:r>
          </a:p>
          <a:p>
            <a:pPr lvl="1" eaLnBrk="1" hangingPunct="1">
              <a:defRPr/>
            </a:pPr>
            <a:r>
              <a:rPr lang="en-US" dirty="0"/>
              <a:t>Receiving questions</a:t>
            </a:r>
          </a:p>
          <a:p>
            <a:pPr lvl="1" eaLnBrk="1" hangingPunct="1">
              <a:defRPr/>
            </a:pPr>
            <a:r>
              <a:rPr lang="en-US" dirty="0"/>
              <a:t>Probing questions</a:t>
            </a:r>
          </a:p>
          <a:p>
            <a:pPr lvl="2" eaLnBrk="1" hangingPunct="1">
              <a:defRPr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0eb0d1cb-3530-4b7f-bb89-a508544b11ee">
      <Terms xmlns="http://schemas.microsoft.com/office/infopath/2007/PartnerControls"/>
    </lcf76f155ced4ddcb4097134ff3c332f>
    <_ip_UnifiedCompliancePolicyProperties xmlns="http://schemas.microsoft.com/sharepoint/v3" xsi:nil="true"/>
    <TaxCatchAll xmlns="6b9264be-5619-4c78-9ef0-2c96fbb997d9" xsi:nil="true"/>
    <Order0 xmlns="0eb0d1cb-3530-4b7f-bb89-a508544b11ee">1</Order0>
    <Order1 xmlns="0eb0d1cb-3530-4b7f-bb89-a508544b11e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C984713177D64BA47D1778D0A588D7" ma:contentTypeVersion="26" ma:contentTypeDescription="Create a new document." ma:contentTypeScope="" ma:versionID="28866ba06c78696bb2517380d0e937e1">
  <xsd:schema xmlns:xsd="http://www.w3.org/2001/XMLSchema" xmlns:xs="http://www.w3.org/2001/XMLSchema" xmlns:p="http://schemas.microsoft.com/office/2006/metadata/properties" xmlns:ns1="http://schemas.microsoft.com/sharepoint/v3" xmlns:ns2="0eb0d1cb-3530-4b7f-bb89-a508544b11ee" xmlns:ns3="6b9264be-5619-4c78-9ef0-2c96fbb997d9" targetNamespace="http://schemas.microsoft.com/office/2006/metadata/properties" ma:root="true" ma:fieldsID="6f90f7a3b09168658a1e729af11e4d8d" ns1:_="" ns2:_="" ns3:_="">
    <xsd:import namespace="http://schemas.microsoft.com/sharepoint/v3"/>
    <xsd:import namespace="0eb0d1cb-3530-4b7f-bb89-a508544b11ee"/>
    <xsd:import namespace="6b9264be-5619-4c78-9ef0-2c96fbb997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2:MediaLengthInSeconds" minOccurs="0"/>
                <xsd:element ref="ns2:Order0" minOccurs="0"/>
                <xsd:element ref="ns2:MediaServiceBillingMetadata" minOccurs="0"/>
                <xsd:element ref="ns2:Order1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0d1cb-3530-4b7f-bb89-a508544b11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1c7be36e-9551-4638-a550-39ad874449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Order0" ma:index="25" nillable="true" ma:displayName="Order" ma:default="1" ma:format="Dropdown" ma:internalName="Order0" ma:percentage="FALSE">
      <xsd:simpleType>
        <xsd:restriction base="dms:Number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Order1" ma:index="27" nillable="true" ma:displayName="Order 1" ma:format="Dropdown" ma:internalName="Order1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9264be-5619-4c78-9ef0-2c96fbb997d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be07f68-660b-4900-9d0d-f6888189d469}" ma:internalName="TaxCatchAll" ma:showField="CatchAllData" ma:web="6b9264be-5619-4c78-9ef0-2c96fbb997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83F69F7D-3A11-4598-9A65-E7D26C900751}">
  <ds:schemaRefs>
    <ds:schemaRef ds:uri="http://schemas.microsoft.com/sharepoint/v3"/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b9264be-5619-4c78-9ef0-2c96fbb997d9"/>
    <ds:schemaRef ds:uri="0eb0d1cb-3530-4b7f-bb89-a508544b11ee"/>
  </ds:schemaRefs>
</ds:datastoreItem>
</file>

<file path=customXml/itemProps2.xml><?xml version="1.0" encoding="utf-8"?>
<ds:datastoreItem xmlns:ds="http://schemas.openxmlformats.org/officeDocument/2006/customXml" ds:itemID="{BDB99714-A6DC-4BF6-A82E-21682CFBCB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eb0d1cb-3530-4b7f-bb89-a508544b11ee"/>
    <ds:schemaRef ds:uri="6b9264be-5619-4c78-9ef0-2c96fbb997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649F9A-4BD7-4D2A-BC16-99C2A22841D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FB22DD6-F453-40FD-B8EF-40E4230BE652}">
  <ds:schemaRefs>
    <ds:schemaRef ds:uri="http://schemas.microsoft.com/office/2006/metadata/longProperties"/>
  </ds:schemaRefs>
</ds:datastoreItem>
</file>

<file path=docMetadata/LabelInfo.xml><?xml version="1.0" encoding="utf-8"?>
<clbl:labelList xmlns:clbl="http://schemas.microsoft.com/office/2020/mipLabelMetadata">
  <clbl:label id="{89f80511-b267-4892-be9d-6cc8d3fffe7e}" enabled="1" method="Standard" siteId="{f4c44cda-18c6-46b0-80f2-e290072444f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6083</TotalTime>
  <Words>530</Words>
  <Application>Microsoft Office PowerPoint</Application>
  <PresentationFormat>On-screen Show (4:3)</PresentationFormat>
  <Paragraphs>254</Paragraphs>
  <Slides>34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Calibri</vt:lpstr>
      <vt:lpstr>Times New Roman</vt:lpstr>
      <vt:lpstr>1_Default Design</vt:lpstr>
      <vt:lpstr>Photo Editor Photo</vt:lpstr>
      <vt:lpstr>PowerPoint Presentation</vt:lpstr>
      <vt:lpstr>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PowerPoint Presentation</vt:lpstr>
      <vt:lpstr>PowerPoint Presentation</vt:lpstr>
      <vt:lpstr>PowerPoint Presentation</vt:lpstr>
      <vt:lpstr>BREAK</vt:lpstr>
      <vt:lpstr>LECTURE</vt:lpstr>
      <vt:lpstr>PowerPoint Presentation</vt:lpstr>
      <vt:lpstr>PowerPoint Presentation</vt:lpstr>
      <vt:lpstr>QUESTIONS?</vt:lpstr>
      <vt:lpstr>EDIP</vt:lpstr>
      <vt:lpstr>PowerPoint Presentation</vt:lpstr>
      <vt:lpstr>PowerPoint Presentation</vt:lpstr>
      <vt:lpstr>PowerPoint Presentation</vt:lpstr>
      <vt:lpstr>PowerPoint Presentation</vt:lpstr>
      <vt:lpstr>QUESTIONS?</vt:lpstr>
      <vt:lpstr>TIE-IN</vt:lpstr>
      <vt:lpstr>PowerPoint Presentation</vt:lpstr>
      <vt:lpstr>QUESTIONS?</vt:lpstr>
      <vt:lpstr>WARRIOR STUDY</vt:lpstr>
      <vt:lpstr>PowerPoint Presentation</vt:lpstr>
      <vt:lpstr>PowerPoint Presentation</vt:lpstr>
      <vt:lpstr>QUESTIONS?</vt:lpstr>
      <vt:lpstr>REVIEW</vt:lpstr>
      <vt:lpstr>DEMONSTRATION &amp; PRACTICAL APPLICATION</vt:lpstr>
    </vt:vector>
  </TitlesOfParts>
  <Company>TBS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PENSAK</dc:creator>
  <cp:lastModifiedBy>Stich GySgt Joseph M</cp:lastModifiedBy>
  <cp:revision>272</cp:revision>
  <cp:lastPrinted>2014-12-04T16:51:22Z</cp:lastPrinted>
  <dcterms:created xsi:type="dcterms:W3CDTF">2000-10-15T12:17:48Z</dcterms:created>
  <dcterms:modified xsi:type="dcterms:W3CDTF">2026-02-20T18:30:33Z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JP3W3T2S65KT-962-37</vt:lpwstr>
  </property>
  <property fmtid="{D5CDD505-2E9C-101B-9397-08002B2CF9AE}" pid="3" name="_dlc_DocIdItemGuid">
    <vt:lpwstr>6145eada-b0d0-458a-81a0-da442d29d373</vt:lpwstr>
  </property>
  <property fmtid="{D5CDD505-2E9C-101B-9397-08002B2CF9AE}" pid="4" name="_dlc_DocIdUrl">
    <vt:lpwstr>https://vce.tecom.usmc.mil/sites/trngcmd/tbs/tbsmace/_layouts/DocIdRedir.aspx?ID=JP3W3T2S65KT-962-37, JP3W3T2S65KT-962-37</vt:lpwstr>
  </property>
  <property fmtid="{D5CDD505-2E9C-101B-9397-08002B2CF9AE}" pid="5" name="Catagory">
    <vt:lpwstr>Curriculum Materials</vt:lpwstr>
  </property>
  <property fmtid="{D5CDD505-2E9C-101B-9397-08002B2CF9AE}" pid="6" name="Lesson">
    <vt:lpwstr>MAIB1010 Deliver a MCMAP Period of Instruction</vt:lpwstr>
  </property>
  <property fmtid="{D5CDD505-2E9C-101B-9397-08002B2CF9AE}" pid="7" name="Public Category">
    <vt:lpwstr>MAI Course Media</vt:lpwstr>
  </property>
  <property fmtid="{D5CDD505-2E9C-101B-9397-08002B2CF9AE}" pid="8" name="display_urn:schemas-microsoft-com:office:office#Editor">
    <vt:lpwstr>Hodgdon SSgt Andrew C</vt:lpwstr>
  </property>
  <property fmtid="{D5CDD505-2E9C-101B-9397-08002B2CF9AE}" pid="9" name="xd_Signature">
    <vt:lpwstr/>
  </property>
  <property fmtid="{D5CDD505-2E9C-101B-9397-08002B2CF9AE}" pid="10" name="TemplateUrl">
    <vt:lpwstr/>
  </property>
  <property fmtid="{D5CDD505-2E9C-101B-9397-08002B2CF9AE}" pid="11" name="xd_ProgID">
    <vt:lpwstr/>
  </property>
  <property fmtid="{D5CDD505-2E9C-101B-9397-08002B2CF9AE}" pid="12" name="_dlc_DocIdPersistId">
    <vt:lpwstr/>
  </property>
  <property fmtid="{D5CDD505-2E9C-101B-9397-08002B2CF9AE}" pid="13" name="display_urn:schemas-microsoft-com:office:office#Author">
    <vt:lpwstr>Hodgdon SSgt Andrew C</vt:lpwstr>
  </property>
  <property fmtid="{D5CDD505-2E9C-101B-9397-08002B2CF9AE}" pid="14" name="display_urn">
    <vt:lpwstr>Hodgdon SSgt Andrew C</vt:lpwstr>
  </property>
  <property fmtid="{D5CDD505-2E9C-101B-9397-08002B2CF9AE}" pid="15" name="ContentTypeId">
    <vt:lpwstr>0x01010024C984713177D64BA47D1778D0A588D7</vt:lpwstr>
  </property>
  <property fmtid="{D5CDD505-2E9C-101B-9397-08002B2CF9AE}" pid="16" name="MediaServiceImageTags">
    <vt:lpwstr/>
  </property>
  <property fmtid="{D5CDD505-2E9C-101B-9397-08002B2CF9AE}" pid="17" name="ClassificationContentMarkingFooterLocations">
    <vt:lpwstr>1_Default Design:3</vt:lpwstr>
  </property>
  <property fmtid="{D5CDD505-2E9C-101B-9397-08002B2CF9AE}" pid="18" name="ClassificationContentMarkingFooterText">
    <vt:lpwstr>DISTRIBUTION: DoD COMMUNITY ONLY</vt:lpwstr>
  </property>
</Properties>
</file>